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m Haas-Neill" initials="LH" lastIdx="1" clrIdx="0">
    <p:extLst>
      <p:ext uri="{19B8F6BF-5375-455C-9EA6-DF929625EA0E}">
        <p15:presenceInfo xmlns:p15="http://schemas.microsoft.com/office/powerpoint/2012/main" userId="Liam Haas-Nei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26T11:05:52.992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gi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E27A1-9A64-40C6-8BE4-FED24A9735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5202A3-CE80-446F-8174-11AFB1AF36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A82FA-E798-4FD8-BCDD-0F39F54F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4F4F2-F03C-48B5-BA2A-2051803AC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307C09-61F2-444C-9D6D-B69CD1E7D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5628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CB83A-EC31-4EEC-82FA-CDBB2F207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667B7C-3B35-4746-8D15-97929C9A7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D9964-2A51-4087-A28F-26FAFFCC8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F909F-56D8-47A3-80FB-E29FED4C8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45A18-794C-4BA8-BF20-A815B9BA9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0349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CD2CD2-B6A3-45A4-8B93-7AFA3A81D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EE3658-349F-48BD-BE87-CEE2983214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672B2-F4EE-4A91-8E25-3EFB3DA20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834E5-171C-42BF-83CF-7E2F44C95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3FBA6-E14E-4DE4-83BB-3D022DCB5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5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3406C-A1A6-4C5B-85B3-6BB1BCE0D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F2B9F-88B5-4120-81F4-FD68EB9C2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D5611-D93A-4A69-B4E9-FEB7C3F38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40B57-0A1C-45A0-8C68-F6C3CA64B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8611E3-4F07-43BF-8022-A038C6A80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93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3159A-55C2-47D2-B332-43C4E1224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BF40E3-25D8-4E11-B497-F0937A8C1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45BED-38D0-47B1-B1B8-15E7A3B06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38567-D4D8-45FD-8124-56D9C5313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38B21-C26C-4FA2-BA68-DCDC45174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362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D24BF-4DF2-4327-8496-99A24173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F9046-7577-4166-994F-86C7BB1575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90177B-2B28-4B3F-971A-E35713F2F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7CE514-9883-401A-898A-C4E086A2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0A6D5-9B37-4A1C-8FBE-99D16C257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8129D-6A5C-4083-9A6A-AFE8EC5EA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7003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40099-5759-4A33-ACF8-62B453077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79860-6369-40EB-8B0C-A3EF8297B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EC5C2A-45E2-4957-BBFF-29F5368ED6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60F88C-7D28-4EE7-A1CF-637A1E95AF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FB919F-2F08-4C42-BD8E-9A7BFB95C0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F02910-FD8A-45E2-B4D6-26203BA10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5EDDD0-EF60-4E29-B31B-AAB32B91F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DCF018-6E96-4713-ABBC-D16CC4B01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3287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8A94F-7BAD-4712-9929-16A425717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16458-BE12-4971-8E00-75DE6759B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C11D6D-6152-4353-B01E-CD5BD6B49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D570C7-8F1A-4CC0-A7F7-4AFB55688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6077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D155F5-2C3C-4C23-A0BE-C4F9E836B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18DEF7-9B69-4D47-93A6-EDA9FCCDD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21D1E-37FE-48A8-A6CF-A8C839B01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7899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3A489-D5DD-4D2B-B3AF-B1B173BD4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002D1-B7AA-4674-80C7-C20078F4E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A11513-64FF-46C6-BB33-E52907F67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727BDE-AC4F-4676-87AB-805EEFB6E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DB708F-E777-42BF-89C4-C8A6394C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EEAF61-8974-4EA5-B9D6-618369726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041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0A90E-5628-4597-93E3-3F30183B5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4422CA-9D43-44C8-BC16-1F373716AE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490B8F-D953-4747-96C0-DEB7DD2632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E48F25-8847-472F-8BB9-3C7E2F4B7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71D99-C704-4189-9A24-A4B97283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7F3BD2-5FFA-4BD6-9122-F27237AF3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1107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9EB7C3-0CF2-4DA6-A315-E3145C7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44146-0C40-4665-83CE-ECA8578BF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91E4F-52C0-49D7-9D5A-47AA85CBB8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8129F-C9CC-4A09-8C0C-4EE3E987D8BA}" type="datetimeFigureOut">
              <a:rPr lang="en-CA" smtClean="0"/>
              <a:t>2018-11-26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6F32C-F052-4DF4-AC31-A8711C6CF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E7DDF-6736-425D-9DB9-CDAABC5691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D6F38-83B0-4E8D-AD3B-D4E9726EC1E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8791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E53B1-713A-4132-97DA-9ADB7A70C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2543" y="103808"/>
            <a:ext cx="9144000" cy="912537"/>
          </a:xfrm>
        </p:spPr>
        <p:txBody>
          <a:bodyPr>
            <a:normAutofit fontScale="90000"/>
          </a:bodyPr>
          <a:lstStyle/>
          <a:p>
            <a:r>
              <a:rPr lang="en-CA" dirty="0"/>
              <a:t>DBSCAN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4B99C8-ED7A-4EBF-AC13-B49D2059A9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007" y="1499152"/>
            <a:ext cx="6429375" cy="40386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E3ABDCD-3E5A-4CF7-9A40-1DDE57BCD4D6}"/>
              </a:ext>
            </a:extLst>
          </p:cNvPr>
          <p:cNvSpPr/>
          <p:nvPr/>
        </p:nvSpPr>
        <p:spPr>
          <a:xfrm>
            <a:off x="755373" y="3349487"/>
            <a:ext cx="3392557" cy="2581620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FFCAA2-6A48-49D7-B50A-3D5A70D48781}"/>
              </a:ext>
            </a:extLst>
          </p:cNvPr>
          <p:cNvSpPr/>
          <p:nvPr/>
        </p:nvSpPr>
        <p:spPr>
          <a:xfrm>
            <a:off x="2425147" y="4820478"/>
            <a:ext cx="6554235" cy="7172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B6C6E8-B842-4B27-B421-DEC13D387FCA}"/>
              </a:ext>
            </a:extLst>
          </p:cNvPr>
          <p:cNvSpPr txBox="1"/>
          <p:nvPr/>
        </p:nvSpPr>
        <p:spPr>
          <a:xfrm>
            <a:off x="2425147" y="6569526"/>
            <a:ext cx="9991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https://towardsdatascience.com/the-5-clustering-algorithms-data-scientists-need-to-know-a36d136ef68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BB614-6FB0-42BD-9208-53BA4E8703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66013"/>
            <a:ext cx="9144000" cy="1655762"/>
          </a:xfrm>
        </p:spPr>
        <p:txBody>
          <a:bodyPr/>
          <a:lstStyle/>
          <a:p>
            <a:r>
              <a:rPr lang="en-CA" dirty="0"/>
              <a:t>A Density Based Clustering Method</a:t>
            </a:r>
          </a:p>
          <a:p>
            <a:r>
              <a:rPr lang="en-CA" dirty="0"/>
              <a:t>Liam Haas-Neill; November 30, 2018</a:t>
            </a:r>
          </a:p>
        </p:txBody>
      </p:sp>
    </p:spTree>
    <p:extLst>
      <p:ext uri="{BB962C8B-B14F-4D97-AF65-F5344CB8AC3E}">
        <p14:creationId xmlns:p14="http://schemas.microsoft.com/office/powerpoint/2010/main" val="1304309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63757-07B8-4404-B7A3-D294BE19E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DBSCAN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C9D55-1C19-43E1-9EEA-1E0C5AA4A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/>
          </a:bodyPr>
          <a:lstStyle/>
          <a:p>
            <a:r>
              <a:rPr lang="en-CA" dirty="0"/>
              <a:t>Density</a:t>
            </a:r>
          </a:p>
          <a:p>
            <a:r>
              <a:rPr lang="en-CA" dirty="0"/>
              <a:t>Based</a:t>
            </a:r>
          </a:p>
          <a:p>
            <a:r>
              <a:rPr lang="en-CA" dirty="0"/>
              <a:t>SCAN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E0E1173-1E08-42E4-812C-5C4F64DA358A}"/>
              </a:ext>
            </a:extLst>
          </p:cNvPr>
          <p:cNvCxnSpPr/>
          <p:nvPr/>
        </p:nvCxnSpPr>
        <p:spPr>
          <a:xfrm>
            <a:off x="1033670" y="2849217"/>
            <a:ext cx="887895" cy="38431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EAA4D5E-0616-477F-B732-68BAF9550875}"/>
              </a:ext>
            </a:extLst>
          </p:cNvPr>
          <p:cNvCxnSpPr>
            <a:cxnSpLocks/>
          </p:cNvCxnSpPr>
          <p:nvPr/>
        </p:nvCxnSpPr>
        <p:spPr>
          <a:xfrm flipV="1">
            <a:off x="1109869" y="2849217"/>
            <a:ext cx="1007166" cy="4240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4CB0F6A-0964-4681-B43E-7D673904E6F6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10515600" cy="32368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Spatial </a:t>
            </a:r>
          </a:p>
          <a:p>
            <a:r>
              <a:rPr lang="en-CA" dirty="0"/>
              <a:t>Clustering of </a:t>
            </a:r>
          </a:p>
          <a:p>
            <a:r>
              <a:rPr lang="en-CA" dirty="0"/>
              <a:t>Applications with</a:t>
            </a:r>
          </a:p>
          <a:p>
            <a:r>
              <a:rPr lang="en-CA" dirty="0"/>
              <a:t>Noise</a:t>
            </a:r>
          </a:p>
        </p:txBody>
      </p:sp>
    </p:spTree>
    <p:extLst>
      <p:ext uri="{BB962C8B-B14F-4D97-AF65-F5344CB8AC3E}">
        <p14:creationId xmlns:p14="http://schemas.microsoft.com/office/powerpoint/2010/main" val="3833847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1DE569-A29D-429D-A6DA-B7C8CDA9F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DBSCAN clusters points that are connected to each other by regions of high density data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1AC7A88-18C8-4E64-8316-87B0E24268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9" b="7331"/>
          <a:stretch/>
        </p:blipFill>
        <p:spPr>
          <a:xfrm>
            <a:off x="1059673" y="2426818"/>
            <a:ext cx="3999705" cy="399763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D2B38EDB-5DD3-4C27-B9FC-2AF4F59175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0" t="149" r="956" b="15748"/>
          <a:stretch/>
        </p:blipFill>
        <p:spPr>
          <a:xfrm>
            <a:off x="6563770" y="2426818"/>
            <a:ext cx="5218522" cy="399763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D3C650A-BBD0-4BC8-BC02-3A4DC2FEE482}"/>
              </a:ext>
            </a:extLst>
          </p:cNvPr>
          <p:cNvSpPr/>
          <p:nvPr/>
        </p:nvSpPr>
        <p:spPr>
          <a:xfrm>
            <a:off x="9389879" y="2321169"/>
            <a:ext cx="450166" cy="1056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78044A-91CA-4056-99CB-9EA20BD21784}"/>
              </a:ext>
            </a:extLst>
          </p:cNvPr>
          <p:cNvSpPr txBox="1"/>
          <p:nvPr/>
        </p:nvSpPr>
        <p:spPr>
          <a:xfrm>
            <a:off x="198783" y="6559826"/>
            <a:ext cx="34259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00" dirty="0"/>
              <a:t>https://en.wikipedia.org/wiki/DBSCAN#/media/File:DBSCAN-density-data.svg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AED5E4-27C1-4A9C-A322-740CB750AE03}"/>
              </a:ext>
            </a:extLst>
          </p:cNvPr>
          <p:cNvSpPr txBox="1"/>
          <p:nvPr/>
        </p:nvSpPr>
        <p:spPr>
          <a:xfrm>
            <a:off x="6665843" y="6559826"/>
            <a:ext cx="37305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00" dirty="0"/>
              <a:t>https://scikit-learn.org/stable/auto_examples/cluster/plot_cluster_comparison.html</a:t>
            </a:r>
          </a:p>
        </p:txBody>
      </p:sp>
    </p:spTree>
    <p:extLst>
      <p:ext uri="{BB962C8B-B14F-4D97-AF65-F5344CB8AC3E}">
        <p14:creationId xmlns:p14="http://schemas.microsoft.com/office/powerpoint/2010/main" val="1725625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716D9-6BFE-4F55-8E41-97BDE515F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CA"/>
              <a:t>Some Terms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77DF683-03A3-4F20-869A-A49C2352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23" y="2811104"/>
            <a:ext cx="3366480" cy="242386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86779-3F64-43CF-9BDF-E098AB5E8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354" y="2682433"/>
            <a:ext cx="6282169" cy="3215749"/>
          </a:xfrm>
        </p:spPr>
        <p:txBody>
          <a:bodyPr>
            <a:normAutofit/>
          </a:bodyPr>
          <a:lstStyle/>
          <a:p>
            <a:r>
              <a:rPr lang="en-CA" sz="1900" i="1" u="sng" dirty="0">
                <a:solidFill>
                  <a:srgbClr val="FF0000"/>
                </a:solidFill>
              </a:rPr>
              <a:t>Core point</a:t>
            </a:r>
            <a:r>
              <a:rPr lang="en-CA" sz="1900" dirty="0"/>
              <a:t>: a point which is close to a lot of other points</a:t>
            </a:r>
          </a:p>
          <a:p>
            <a:endParaRPr lang="en-CA" sz="1900" i="1" dirty="0"/>
          </a:p>
          <a:p>
            <a:r>
              <a:rPr lang="en-CA" sz="1500" i="1" dirty="0"/>
              <a:t>Directly Reachable Point</a:t>
            </a:r>
            <a:r>
              <a:rPr lang="en-CA" sz="1500" dirty="0"/>
              <a:t>: A point that is close to the point you are looking at</a:t>
            </a:r>
          </a:p>
          <a:p>
            <a:endParaRPr lang="en-CA" sz="1900" dirty="0"/>
          </a:p>
          <a:p>
            <a:r>
              <a:rPr lang="en-CA" sz="1900" i="1" u="sng" dirty="0">
                <a:solidFill>
                  <a:srgbClr val="FFC000"/>
                </a:solidFill>
              </a:rPr>
              <a:t>Reachable Point</a:t>
            </a:r>
            <a:r>
              <a:rPr lang="en-CA" sz="1900" dirty="0"/>
              <a:t>: A point that is connected to the point you are looking at by a path of directly reachable points, and is not a core point</a:t>
            </a:r>
          </a:p>
          <a:p>
            <a:endParaRPr lang="en-CA" sz="1900" dirty="0"/>
          </a:p>
          <a:p>
            <a:r>
              <a:rPr lang="en-CA" sz="1900" i="1" u="sng" dirty="0">
                <a:solidFill>
                  <a:schemeClr val="accent5">
                    <a:lumMod val="75000"/>
                  </a:schemeClr>
                </a:solidFill>
              </a:rPr>
              <a:t>Outlier</a:t>
            </a:r>
            <a:r>
              <a:rPr lang="en-CA" sz="1900" dirty="0"/>
              <a:t>: A point that is not reachable from a core point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923434-EAD3-4C91-A534-4238669861E6}"/>
              </a:ext>
            </a:extLst>
          </p:cNvPr>
          <p:cNvSpPr txBox="1"/>
          <p:nvPr/>
        </p:nvSpPr>
        <p:spPr>
          <a:xfrm>
            <a:off x="1484243" y="5380382"/>
            <a:ext cx="17988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00" dirty="0"/>
              <a:t>https://en.wikipedia.org/wiki/DBSCAN</a:t>
            </a:r>
          </a:p>
        </p:txBody>
      </p:sp>
    </p:spTree>
    <p:extLst>
      <p:ext uri="{BB962C8B-B14F-4D97-AF65-F5344CB8AC3E}">
        <p14:creationId xmlns:p14="http://schemas.microsoft.com/office/powerpoint/2010/main" val="3372988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9913E-B335-4D26-A2E0-8B007FE28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CA" dirty="0"/>
              <a:t>Hyperparameters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46F0E28-F6D2-43F9-9C72-86BAF06F0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23" y="2811104"/>
            <a:ext cx="3366480" cy="242386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1EC5C-8284-4134-B3BE-A658FDD18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354" y="2682433"/>
            <a:ext cx="6282169" cy="3215749"/>
          </a:xfrm>
        </p:spPr>
        <p:txBody>
          <a:bodyPr>
            <a:normAutofit/>
          </a:bodyPr>
          <a:lstStyle/>
          <a:p>
            <a:r>
              <a:rPr lang="en-CA" sz="2400" dirty="0"/>
              <a:t> </a:t>
            </a:r>
            <a:r>
              <a:rPr lang="en-CA" sz="2400" b="1" dirty="0"/>
              <a:t>d</a:t>
            </a:r>
            <a:r>
              <a:rPr lang="en-CA" sz="2400" dirty="0"/>
              <a:t> – distance which defines what it means for a point to be “close”</a:t>
            </a:r>
          </a:p>
          <a:p>
            <a:pPr lvl="1"/>
            <a:r>
              <a:rPr lang="en-CA" dirty="0"/>
              <a:t>The circle at point P with radius d is called the </a:t>
            </a:r>
            <a:r>
              <a:rPr lang="en-CA" i="1" dirty="0"/>
              <a:t>neighbourhood</a:t>
            </a:r>
            <a:r>
              <a:rPr lang="en-CA" dirty="0"/>
              <a:t> of the point</a:t>
            </a:r>
          </a:p>
          <a:p>
            <a:r>
              <a:rPr lang="en-CA" sz="2400" b="1" dirty="0" err="1"/>
              <a:t>Nmin</a:t>
            </a:r>
            <a:r>
              <a:rPr lang="en-CA" sz="2400" dirty="0"/>
              <a:t> – number defining the minimum number of points in the neighbourhood of a point for it to be considered a </a:t>
            </a:r>
            <a:r>
              <a:rPr lang="en-CA" sz="2400" dirty="0">
                <a:solidFill>
                  <a:srgbClr val="FF0000"/>
                </a:solidFill>
              </a:rPr>
              <a:t>core point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1B0B4E-D34B-4C7B-AB2A-06B1456D2505}"/>
              </a:ext>
            </a:extLst>
          </p:cNvPr>
          <p:cNvSpPr txBox="1"/>
          <p:nvPr/>
        </p:nvSpPr>
        <p:spPr>
          <a:xfrm>
            <a:off x="1114023" y="5538701"/>
            <a:ext cx="17988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00" dirty="0"/>
              <a:t>https://en.wikipedia.org/wiki/DBSCAN</a:t>
            </a:r>
          </a:p>
        </p:txBody>
      </p:sp>
    </p:spTree>
    <p:extLst>
      <p:ext uri="{BB962C8B-B14F-4D97-AF65-F5344CB8AC3E}">
        <p14:creationId xmlns:p14="http://schemas.microsoft.com/office/powerpoint/2010/main" val="3348736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855458E-3A65-4383-B406-5E7734222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CA" dirty="0"/>
              <a:t>Better Terms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5816B3D-28E3-4485-927D-2B4A66EC1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23" y="2811104"/>
            <a:ext cx="3366480" cy="24238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44757A-BEDE-4437-93DC-82D676DDB9B2}"/>
              </a:ext>
            </a:extLst>
          </p:cNvPr>
          <p:cNvSpPr txBox="1"/>
          <p:nvPr/>
        </p:nvSpPr>
        <p:spPr>
          <a:xfrm>
            <a:off x="1484243" y="5380382"/>
            <a:ext cx="17988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00" dirty="0"/>
              <a:t>https://en.wikipedia.org/wiki/DBSCAN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0D52989-366F-4328-BBDA-F6F7C2884B2F}"/>
              </a:ext>
            </a:extLst>
          </p:cNvPr>
          <p:cNvSpPr txBox="1">
            <a:spLocks/>
          </p:cNvSpPr>
          <p:nvPr/>
        </p:nvSpPr>
        <p:spPr>
          <a:xfrm>
            <a:off x="4770784" y="2682433"/>
            <a:ext cx="6777750" cy="321574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1900" i="1" u="sng" dirty="0">
                <a:solidFill>
                  <a:srgbClr val="FF0000"/>
                </a:solidFill>
              </a:rPr>
              <a:t>Core point</a:t>
            </a:r>
            <a:r>
              <a:rPr lang="en-CA" sz="1900" dirty="0"/>
              <a:t>: a point which has at least </a:t>
            </a:r>
            <a:r>
              <a:rPr lang="en-CA" sz="1900" b="1" dirty="0" err="1"/>
              <a:t>Nmin</a:t>
            </a:r>
            <a:r>
              <a:rPr lang="en-CA" sz="1900" dirty="0"/>
              <a:t> neighbours a distance of </a:t>
            </a:r>
            <a:r>
              <a:rPr lang="en-CA" sz="1900" b="1" dirty="0"/>
              <a:t>d</a:t>
            </a:r>
            <a:r>
              <a:rPr lang="en-CA" sz="1900" dirty="0"/>
              <a:t> or less away</a:t>
            </a:r>
          </a:p>
          <a:p>
            <a:endParaRPr lang="en-CA" sz="1900" i="1" dirty="0"/>
          </a:p>
          <a:p>
            <a:r>
              <a:rPr lang="en-CA" sz="1500" i="1" dirty="0"/>
              <a:t>Directly Reachable Point</a:t>
            </a:r>
            <a:r>
              <a:rPr lang="en-CA" sz="1500" dirty="0"/>
              <a:t>: Point Q is directly reachable from point P if |Q-P|&lt;</a:t>
            </a:r>
            <a:r>
              <a:rPr lang="en-CA" sz="1500" b="1" dirty="0"/>
              <a:t>d</a:t>
            </a:r>
          </a:p>
          <a:p>
            <a:endParaRPr lang="en-CA" sz="1900" dirty="0"/>
          </a:p>
          <a:p>
            <a:r>
              <a:rPr lang="en-CA" sz="1900" i="1" u="sng" dirty="0">
                <a:solidFill>
                  <a:srgbClr val="FFC000"/>
                </a:solidFill>
              </a:rPr>
              <a:t>Reachable Point</a:t>
            </a:r>
            <a:r>
              <a:rPr lang="en-CA" sz="1900" dirty="0"/>
              <a:t>: a point Q is reachable from core point P if there exists a path of n points p(</a:t>
            </a:r>
            <a:r>
              <a:rPr lang="en-CA" sz="1900" dirty="0" err="1"/>
              <a:t>i</a:t>
            </a:r>
            <a:r>
              <a:rPr lang="en-CA" sz="1900" dirty="0"/>
              <a:t>), such that p(i+1) is directly reachable from p(</a:t>
            </a:r>
            <a:r>
              <a:rPr lang="en-CA" sz="1900" dirty="0" err="1"/>
              <a:t>i</a:t>
            </a:r>
            <a:r>
              <a:rPr lang="en-CA" sz="1900" dirty="0"/>
              <a:t>), and P=p(1) and Q=p(n)</a:t>
            </a:r>
          </a:p>
          <a:p>
            <a:pPr marL="0" indent="0">
              <a:buNone/>
            </a:pPr>
            <a:endParaRPr lang="en-CA" sz="1900" dirty="0"/>
          </a:p>
          <a:p>
            <a:r>
              <a:rPr lang="en-CA" sz="1900" i="1" u="sng" dirty="0">
                <a:solidFill>
                  <a:schemeClr val="accent5">
                    <a:lumMod val="75000"/>
                  </a:schemeClr>
                </a:solidFill>
              </a:rPr>
              <a:t>Outlier</a:t>
            </a:r>
            <a:r>
              <a:rPr lang="en-CA" sz="1900" dirty="0"/>
              <a:t>: A point that is not directly reachable from a core point</a:t>
            </a:r>
          </a:p>
        </p:txBody>
      </p:sp>
    </p:spTree>
    <p:extLst>
      <p:ext uri="{BB962C8B-B14F-4D97-AF65-F5344CB8AC3E}">
        <p14:creationId xmlns:p14="http://schemas.microsoft.com/office/powerpoint/2010/main" val="949096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CBB5C-4A32-44D6-8F32-72185B60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620A3-250F-4C6B-A941-6ED31EFFE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Pick </a:t>
            </a:r>
            <a:r>
              <a:rPr lang="en-CA" b="1" dirty="0"/>
              <a:t>d</a:t>
            </a:r>
            <a:r>
              <a:rPr lang="en-CA" dirty="0"/>
              <a:t> and </a:t>
            </a:r>
            <a:r>
              <a:rPr lang="en-CA" b="1" dirty="0" err="1"/>
              <a:t>Nmin</a:t>
            </a:r>
            <a:endParaRPr lang="en-CA" b="1" dirty="0"/>
          </a:p>
          <a:p>
            <a:r>
              <a:rPr lang="en-CA" dirty="0"/>
              <a:t>Visit an unvisited point</a:t>
            </a:r>
          </a:p>
          <a:p>
            <a:r>
              <a:rPr lang="en-CA" dirty="0"/>
              <a:t>Determine if it is a core point</a:t>
            </a:r>
          </a:p>
          <a:p>
            <a:r>
              <a:rPr lang="en-CA" dirty="0"/>
              <a:t>If it is not: label as noise, move to new point</a:t>
            </a:r>
          </a:p>
          <a:p>
            <a:r>
              <a:rPr lang="en-CA" dirty="0"/>
              <a:t>If it is: add it and its nearest neighbours to a cluster</a:t>
            </a:r>
          </a:p>
          <a:p>
            <a:r>
              <a:rPr lang="en-CA" dirty="0"/>
              <a:t>Select a new point and repeat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DCE6B7-0A25-4F56-AE37-4F9D1C17F07B}"/>
              </a:ext>
            </a:extLst>
          </p:cNvPr>
          <p:cNvSpPr txBox="1"/>
          <p:nvPr/>
        </p:nvSpPr>
        <p:spPr>
          <a:xfrm>
            <a:off x="410818" y="5848837"/>
            <a:ext cx="3816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Runtime: O(n</a:t>
            </a:r>
            <a:r>
              <a:rPr lang="en-CA" baseline="30000" dirty="0"/>
              <a:t>2</a:t>
            </a:r>
            <a:r>
              <a:rPr lang="en-CA" dirty="0"/>
              <a:t>) ; Clever stuff: O(</a:t>
            </a:r>
            <a:r>
              <a:rPr lang="en-CA" dirty="0" err="1"/>
              <a:t>nlogn</a:t>
            </a:r>
            <a:r>
              <a:rPr lang="en-CA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2560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B07CD-6C87-40E6-9891-F9835ED26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CA">
                <a:solidFill>
                  <a:schemeClr val="accent1"/>
                </a:solidFill>
              </a:rPr>
              <a:t>Advantages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16550-3836-474A-B372-7D3BB857B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CA" sz="2400"/>
              <a:t>Don’t need to specify N-Clusters</a:t>
            </a:r>
          </a:p>
          <a:p>
            <a:r>
              <a:rPr lang="en-CA" sz="2400"/>
              <a:t>Finds arbitrary shaped clusters</a:t>
            </a:r>
          </a:p>
          <a:p>
            <a:r>
              <a:rPr lang="en-CA" sz="2400"/>
              <a:t>Robust to noise, finds outliers</a:t>
            </a:r>
          </a:p>
          <a:p>
            <a:r>
              <a:rPr lang="en-CA" sz="2400"/>
              <a:t>Only 2 hyperparameters</a:t>
            </a:r>
          </a:p>
        </p:txBody>
      </p:sp>
    </p:spTree>
    <p:extLst>
      <p:ext uri="{BB962C8B-B14F-4D97-AF65-F5344CB8AC3E}">
        <p14:creationId xmlns:p14="http://schemas.microsoft.com/office/powerpoint/2010/main" val="730023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C007B6-1050-49DD-A14E-509270E3A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Disadvantages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0E1843C-64A8-4810-8DC0-F625AB4F85AE}"/>
              </a:ext>
            </a:extLst>
          </p:cNvPr>
          <p:cNvSpPr txBox="1">
            <a:spLocks/>
          </p:cNvSpPr>
          <p:nvPr/>
        </p:nvSpPr>
        <p:spPr>
          <a:xfrm>
            <a:off x="4976031" y="1160825"/>
            <a:ext cx="6377769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Border points don’t have a determined cluster when they are reached by 2 core points of different clusters</a:t>
            </a:r>
          </a:p>
          <a:p>
            <a:r>
              <a:rPr lang="en-US" sz="2400" dirty="0"/>
              <a:t>Dependent on distance measure</a:t>
            </a:r>
          </a:p>
          <a:p>
            <a:r>
              <a:rPr lang="en-US" sz="2400" dirty="0"/>
              <a:t>Cannot </a:t>
            </a:r>
            <a:r>
              <a:rPr lang="en-US" sz="2400" dirty="0" err="1"/>
              <a:t>clusterize</a:t>
            </a:r>
            <a:r>
              <a:rPr lang="en-US" sz="2400" dirty="0"/>
              <a:t> with data containing “clusters” of  widely varied density </a:t>
            </a:r>
          </a:p>
          <a:p>
            <a:r>
              <a:rPr lang="en-US" sz="2400" dirty="0"/>
              <a:t>Can be difficult to choose </a:t>
            </a:r>
            <a:r>
              <a:rPr lang="en-US" sz="2400" b="1" dirty="0" err="1"/>
              <a:t>Nmin</a:t>
            </a:r>
            <a:r>
              <a:rPr lang="en-US" sz="2400" dirty="0"/>
              <a:t> &amp; </a:t>
            </a:r>
            <a:r>
              <a:rPr lang="en-US" sz="2400" b="1" dirty="0"/>
              <a:t>d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31405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476</Words>
  <Application>Microsoft Office PowerPoint</Application>
  <PresentationFormat>Widescreen</PresentationFormat>
  <Paragraphs>56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DBSCAN</vt:lpstr>
      <vt:lpstr>DBSCAN</vt:lpstr>
      <vt:lpstr>DBSCAN clusters points that are connected to each other by regions of high density data</vt:lpstr>
      <vt:lpstr>Some Terms</vt:lpstr>
      <vt:lpstr>Hyperparameters</vt:lpstr>
      <vt:lpstr>Better Terms</vt:lpstr>
      <vt:lpstr>The Algorithm</vt:lpstr>
      <vt:lpstr>Advantages</vt:lpstr>
      <vt:lpstr>Disadvantages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DBSCAN</dc:title>
  <dc:creator>Liam Haas-Neill</dc:creator>
  <cp:lastModifiedBy>Liam Haas-Neill</cp:lastModifiedBy>
  <cp:revision>3</cp:revision>
  <dcterms:created xsi:type="dcterms:W3CDTF">2018-11-26T18:35:38Z</dcterms:created>
  <dcterms:modified xsi:type="dcterms:W3CDTF">2018-11-26T19:11:33Z</dcterms:modified>
</cp:coreProperties>
</file>